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261" r:id="rId4"/>
    <p:sldId id="264" r:id="rId5"/>
    <p:sldId id="289" r:id="rId6"/>
    <p:sldId id="265" r:id="rId7"/>
    <p:sldId id="290" r:id="rId8"/>
    <p:sldId id="286" r:id="rId9"/>
    <p:sldId id="291" r:id="rId10"/>
    <p:sldId id="273" r:id="rId11"/>
    <p:sldId id="292" r:id="rId12"/>
  </p:sldIdLst>
  <p:sldSz cx="9144000" cy="5143500" type="screen16x9"/>
  <p:notesSz cx="6858000" cy="9144000"/>
  <p:embeddedFontLst>
    <p:embeddedFont>
      <p:font typeface="Fira Sans Light" panose="020B0403050000020004" pitchFamily="34" charset="0"/>
      <p:regular r:id="rId14"/>
      <p:bold r:id="rId15"/>
      <p:italic r:id="rId16"/>
      <p:boldItalic r:id="rId17"/>
    </p:embeddedFont>
    <p:embeddedFont>
      <p:font typeface="Fira Sans SemiBold" panose="020B06030500000200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BFE19B-D6E1-4517-B9C7-DADBAC9760FD}">
  <a:tblStyle styleId="{EBBFE19B-D6E1-4517-B9C7-DADBAC9760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2.31 quality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5.89 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8465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722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772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Mention waterfront 6.09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2136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603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3470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51500" y="751925"/>
            <a:ext cx="3426900" cy="363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92600" y="4392000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6860500" y="-25"/>
            <a:ext cx="228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3123206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5494913" y="1664175"/>
            <a:ext cx="2146200" cy="272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-2000" y="0"/>
            <a:ext cx="9144000" cy="5143500"/>
          </a:xfrm>
          <a:prstGeom prst="rect">
            <a:avLst/>
          </a:prstGeom>
          <a:solidFill>
            <a:srgbClr val="02102E">
              <a:alpha val="59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0" y="0"/>
            <a:ext cx="751500" cy="75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8392600" y="0"/>
            <a:ext cx="751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4491600" cy="27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lvl="1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ctr" rtl="0">
              <a:buNone/>
              <a:defRPr sz="1500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ctrTitle"/>
          </p:nvPr>
        </p:nvSpPr>
        <p:spPr>
          <a:xfrm>
            <a:off x="404028" y="665268"/>
            <a:ext cx="4167972" cy="403953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Flatiron Module 1 Project: King County House Prices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3BB162-336A-B447-A13B-7CD21C65D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575308"/>
            <a:ext cx="4438904" cy="2219452"/>
          </a:xfrm>
          <a:prstGeom prst="rect">
            <a:avLst/>
          </a:prstGeom>
          <a:solidFill>
            <a:schemeClr val="lt1"/>
          </a:solidFill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0"/>
          <p:cNvGrpSpPr/>
          <p:nvPr/>
        </p:nvGrpSpPr>
        <p:grpSpPr>
          <a:xfrm>
            <a:off x="202704" y="199132"/>
            <a:ext cx="346104" cy="353231"/>
            <a:chOff x="3955900" y="2984500"/>
            <a:chExt cx="414000" cy="422525"/>
          </a:xfrm>
        </p:grpSpPr>
        <p:sp>
          <p:nvSpPr>
            <p:cNvPr id="325" name="Google Shape;325;p30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2102E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28" name="Google Shape;328;p30"/>
          <p:cNvSpPr txBox="1">
            <a:spLocks noGrp="1"/>
          </p:cNvSpPr>
          <p:nvPr>
            <p:ph type="title"/>
          </p:nvPr>
        </p:nvSpPr>
        <p:spPr>
          <a:xfrm>
            <a:off x="738156" y="72672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329" name="Google Shape;329;p30"/>
          <p:cNvSpPr txBox="1">
            <a:spLocks noGrp="1"/>
          </p:cNvSpPr>
          <p:nvPr>
            <p:ph type="body" idx="1"/>
          </p:nvPr>
        </p:nvSpPr>
        <p:spPr>
          <a:xfrm>
            <a:off x="75148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Quality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Causes the most change in price when increased</a:t>
            </a:r>
          </a:p>
        </p:txBody>
      </p:sp>
      <p:sp>
        <p:nvSpPr>
          <p:cNvPr id="330" name="Google Shape;330;p30"/>
          <p:cNvSpPr txBox="1">
            <a:spLocks noGrp="1"/>
          </p:cNvSpPr>
          <p:nvPr>
            <p:ph type="body" idx="2"/>
          </p:nvPr>
        </p:nvSpPr>
        <p:spPr>
          <a:xfrm>
            <a:off x="312319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View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Also has a significant impact on price </a:t>
            </a:r>
            <a:endParaRPr sz="1400" dirty="0"/>
          </a:p>
        </p:txBody>
      </p:sp>
      <p:sp>
        <p:nvSpPr>
          <p:cNvPr id="331" name="Google Shape;331;p30"/>
          <p:cNvSpPr txBox="1">
            <a:spLocks noGrp="1"/>
          </p:cNvSpPr>
          <p:nvPr>
            <p:ph type="body" idx="3"/>
          </p:nvPr>
        </p:nvSpPr>
        <p:spPr>
          <a:xfrm>
            <a:off x="5494908" y="1213305"/>
            <a:ext cx="2146200" cy="137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Location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Being 10% closer to top zip codes leads to 4.86% change in price</a:t>
            </a:r>
            <a:endParaRPr sz="1400" dirty="0"/>
          </a:p>
        </p:txBody>
      </p:sp>
      <p:sp>
        <p:nvSpPr>
          <p:cNvPr id="332" name="Google Shape;332;p30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33" name="Google Shape;333;p30"/>
          <p:cNvSpPr txBox="1">
            <a:spLocks noGrp="1"/>
          </p:cNvSpPr>
          <p:nvPr>
            <p:ph type="body" idx="1"/>
          </p:nvPr>
        </p:nvSpPr>
        <p:spPr>
          <a:xfrm>
            <a:off x="751488" y="3166874"/>
            <a:ext cx="2146198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Develop Scores</a:t>
            </a:r>
          </a:p>
          <a:p>
            <a:pPr marL="0" lvl="0" indent="0">
              <a:buNone/>
            </a:pPr>
            <a:r>
              <a:rPr lang="en-US" sz="1400" dirty="0"/>
              <a:t>Create a quality and view score using the view, grade, renovation, and waterfront predictor variables</a:t>
            </a:r>
          </a:p>
        </p:txBody>
      </p:sp>
      <p:sp>
        <p:nvSpPr>
          <p:cNvPr id="334" name="Google Shape;334;p30"/>
          <p:cNvSpPr txBox="1">
            <a:spLocks noGrp="1"/>
          </p:cNvSpPr>
          <p:nvPr>
            <p:ph type="body" idx="2"/>
          </p:nvPr>
        </p:nvSpPr>
        <p:spPr>
          <a:xfrm>
            <a:off x="3123198" y="3166875"/>
            <a:ext cx="2146199" cy="16245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" b="1" dirty="0"/>
              <a:t>Quantifying Location</a:t>
            </a:r>
          </a:p>
          <a:p>
            <a:pPr marL="0" lvl="0" indent="0">
              <a:buNone/>
            </a:pPr>
            <a:r>
              <a:rPr lang="en" sz="1400" dirty="0"/>
              <a:t>Improve how the model measured a good location beyond just its distance from the top zip codes. 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body" idx="3"/>
          </p:nvPr>
        </p:nvSpPr>
        <p:spPr>
          <a:xfrm>
            <a:off x="5494909" y="3166874"/>
            <a:ext cx="2384834" cy="16245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Incorporate Interactions</a:t>
            </a:r>
          </a:p>
          <a:p>
            <a:pPr marL="0" lvl="0" indent="0">
              <a:buNone/>
            </a:pPr>
            <a:r>
              <a:rPr lang="en-US" sz="1400" dirty="0"/>
              <a:t>Introduce new variables that account for the interactions among predictors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4" name="Google Shape;328;p30">
            <a:extLst>
              <a:ext uri="{FF2B5EF4-FFF2-40B4-BE49-F238E27FC236}">
                <a16:creationId xmlns:a16="http://schemas.microsoft.com/office/drawing/2014/main" id="{012C8351-780E-4D4F-BC65-A0BBECD32DF6}"/>
              </a:ext>
            </a:extLst>
          </p:cNvPr>
          <p:cNvSpPr txBox="1">
            <a:spLocks/>
          </p:cNvSpPr>
          <p:nvPr/>
        </p:nvSpPr>
        <p:spPr>
          <a:xfrm>
            <a:off x="738156" y="2571750"/>
            <a:ext cx="44916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659946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  <p:sp>
        <p:nvSpPr>
          <p:cNvPr id="8" name="Google Shape;398;p35">
            <a:extLst>
              <a:ext uri="{FF2B5EF4-FFF2-40B4-BE49-F238E27FC236}">
                <a16:creationId xmlns:a16="http://schemas.microsoft.com/office/drawing/2014/main" id="{5F792052-98DE-AD45-935D-E97D44547409}"/>
              </a:ext>
            </a:extLst>
          </p:cNvPr>
          <p:cNvSpPr txBox="1">
            <a:spLocks/>
          </p:cNvSpPr>
          <p:nvPr/>
        </p:nvSpPr>
        <p:spPr>
          <a:xfrm>
            <a:off x="685800" y="1272963"/>
            <a:ext cx="4190700" cy="848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Fira Sans SemiBold"/>
              <a:buNone/>
              <a:defRPr sz="2800" b="0" i="0" u="none" strike="noStrike" cap="none">
                <a:solidFill>
                  <a:schemeClr val="accent6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en-US" sz="6000" dirty="0"/>
              <a:t>Thanks!</a:t>
            </a:r>
          </a:p>
        </p:txBody>
      </p:sp>
      <p:sp>
        <p:nvSpPr>
          <p:cNvPr id="9" name="Google Shape;399;p35">
            <a:extLst>
              <a:ext uri="{FF2B5EF4-FFF2-40B4-BE49-F238E27FC236}">
                <a16:creationId xmlns:a16="http://schemas.microsoft.com/office/drawing/2014/main" id="{0CD91CFE-AD29-1142-B80A-00F73B072CD4}"/>
              </a:ext>
            </a:extLst>
          </p:cNvPr>
          <p:cNvSpPr txBox="1">
            <a:spLocks/>
          </p:cNvSpPr>
          <p:nvPr/>
        </p:nvSpPr>
        <p:spPr>
          <a:xfrm>
            <a:off x="685800" y="2161437"/>
            <a:ext cx="4190700" cy="17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▪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Light"/>
              <a:buChar char="▫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●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○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 Light"/>
              <a:buChar char="■"/>
              <a:defRPr sz="2200" b="0" i="0" u="none" strike="noStrike" cap="none">
                <a:solidFill>
                  <a:schemeClr val="lt1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>
            <a:pPr marL="0" indent="0">
              <a:buFont typeface="Fira Sans Light"/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Any questions?</a:t>
            </a:r>
          </a:p>
          <a:p>
            <a:pPr marL="0" indent="0">
              <a:buFont typeface="Fira Sans Light"/>
              <a:buNone/>
            </a:pPr>
            <a:r>
              <a:rPr lang="en-US" dirty="0"/>
              <a:t>You can find me at:</a:t>
            </a:r>
          </a:p>
          <a:p>
            <a:r>
              <a:rPr lang="en-US" dirty="0"/>
              <a:t>mkiah09@gmail.com</a:t>
            </a:r>
          </a:p>
        </p:txBody>
      </p:sp>
    </p:spTree>
    <p:extLst>
      <p:ext uri="{BB962C8B-B14F-4D97-AF65-F5344CB8AC3E}">
        <p14:creationId xmlns:p14="http://schemas.microsoft.com/office/powerpoint/2010/main" val="405735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215974" y="207295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0" name="Google Shape;110;p15"/>
          <p:cNvSpPr txBox="1">
            <a:spLocks noGrp="1"/>
          </p:cNvSpPr>
          <p:nvPr>
            <p:ph type="ctrTitle" idx="4294967295"/>
          </p:nvPr>
        </p:nvSpPr>
        <p:spPr>
          <a:xfrm>
            <a:off x="685800" y="1272963"/>
            <a:ext cx="4190700" cy="848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4294967295"/>
          </p:nvPr>
        </p:nvSpPr>
        <p:spPr>
          <a:xfrm>
            <a:off x="685799" y="2169387"/>
            <a:ext cx="4253103" cy="21402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latin typeface="Fira Sans SemiBold"/>
                <a:ea typeface="Fira Sans SemiBold"/>
                <a:cs typeface="Fira Sans SemiBold"/>
                <a:sym typeface="Fira Sans SemiBold"/>
              </a:rPr>
              <a:t>My name is Kiarash Ahmadi. </a:t>
            </a:r>
            <a:r>
              <a:rPr lang="en" sz="2000" dirty="0"/>
              <a:t>I’m an aspiring Data Scientist with Flatiron Academy. I am also pursuing a Master’s in Computational Science &amp; Engineering at Georgia Tech. </a:t>
            </a:r>
            <a:endParaRPr sz="2000" b="1" dirty="0"/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7E40FF-7FA6-F547-A09E-B5C4BA30B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126" y="763659"/>
            <a:ext cx="2509034" cy="33453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Background</a:t>
            </a:r>
            <a:endParaRPr dirty="0"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1"/>
          </p:nvPr>
        </p:nvSpPr>
        <p:spPr>
          <a:xfrm>
            <a:off x="751500" y="1664174"/>
            <a:ext cx="3582756" cy="31336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King County Housing Sales from 2014-2015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r>
              <a:rPr lang="en-US" dirty="0"/>
              <a:t>Model predicts housing prices based off different features</a:t>
            </a:r>
          </a:p>
          <a:p>
            <a:r>
              <a:rPr lang="en-US" dirty="0"/>
              <a:t>Clean, Explore, and Model with Multi-Linear Regression</a:t>
            </a:r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▪"/>
            </a:pPr>
            <a:endParaRPr dirty="0"/>
          </a:p>
        </p:txBody>
      </p:sp>
      <p:sp>
        <p:nvSpPr>
          <p:cNvPr id="133" name="Google Shape;133;p18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  <a:solidFill>
            <a:srgbClr val="02102E">
              <a:alpha val="16200"/>
            </a:srgbClr>
          </a:solidFill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35" name="Google Shape;135;p18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36" name="Google Shape;136;p1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F57A3A5-198F-B04D-B0EC-F9C86D285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486" y="1129516"/>
            <a:ext cx="3133642" cy="31336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51500" y="1217000"/>
            <a:ext cx="4491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 to be answered</a:t>
            </a:r>
            <a:endParaRPr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1790532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1. How does the quality of a house affect prices?</a:t>
            </a:r>
          </a:p>
          <a:p>
            <a:pPr marL="0" lvl="0" indent="0">
              <a:buNone/>
            </a:pPr>
            <a:r>
              <a:rPr lang="en-US" dirty="0"/>
              <a:t>How can I quantify quality from the variables within the dataset? </a:t>
            </a:r>
          </a:p>
          <a:p>
            <a:pPr marL="0" lvl="0" indent="0">
              <a:buNone/>
            </a:pP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123206" y="1664174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2. What is  a view’s impact on house prices?</a:t>
            </a:r>
          </a:p>
          <a:p>
            <a:pPr marL="0" lvl="0" indent="0">
              <a:buNone/>
            </a:pPr>
            <a:r>
              <a:rPr lang="en" dirty="0"/>
              <a:t>It’s widely assumed that a view generally leads to higher housing prices.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5494913" y="1664174"/>
            <a:ext cx="1790532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3. Does location matter the most? If not what?</a:t>
            </a:r>
          </a:p>
          <a:p>
            <a:pPr marL="0" lvl="0" indent="0">
              <a:buNone/>
            </a:pPr>
            <a:r>
              <a:rPr lang="en-US" dirty="0"/>
              <a:t>It was initially suspected that location affects housing prices the most.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91" name="Google Shape;191;p21"/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192" name="Google Shape;192;p2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751499" y="850790"/>
            <a:ext cx="6533946" cy="81338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How do I quantify quality?</a:t>
            </a:r>
            <a:endParaRPr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751500" y="1664175"/>
            <a:ext cx="2174580" cy="32735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1-6: Below Average</a:t>
            </a:r>
          </a:p>
          <a:p>
            <a:pPr marL="285750" indent="-285750"/>
            <a:r>
              <a:rPr lang="en" dirty="0"/>
              <a:t>Poor construction</a:t>
            </a:r>
          </a:p>
          <a:p>
            <a:pPr marL="285750" indent="-285750"/>
            <a:r>
              <a:rPr lang="en" dirty="0"/>
              <a:t>Simple Design</a:t>
            </a:r>
          </a:p>
          <a:p>
            <a:pPr marL="285750" indent="-285750"/>
            <a:r>
              <a:rPr lang="en" dirty="0"/>
              <a:t>Older </a:t>
            </a:r>
          </a:p>
          <a:p>
            <a:pPr marL="285750" indent="-285750"/>
            <a:r>
              <a:rPr lang="en" dirty="0"/>
              <a:t>Barely meets or fails to meet minimum building standards </a:t>
            </a:r>
            <a:endParaRPr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2"/>
          </p:nvPr>
        </p:nvSpPr>
        <p:spPr>
          <a:xfrm>
            <a:off x="3386145" y="1673282"/>
            <a:ext cx="2174580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b="1" dirty="0"/>
              <a:t>Grades 7-9: Average</a:t>
            </a:r>
          </a:p>
          <a:p>
            <a:pPr marL="285750" indent="-285750"/>
            <a:r>
              <a:rPr lang="en-US" dirty="0"/>
              <a:t>Average to just above average design and construction</a:t>
            </a:r>
          </a:p>
          <a:p>
            <a:pPr marL="285750" indent="-285750"/>
            <a:r>
              <a:rPr lang="en-US" dirty="0"/>
              <a:t>Better materials in interior and exterior finish work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3"/>
          </p:nvPr>
        </p:nvSpPr>
        <p:spPr>
          <a:xfrm>
            <a:off x="6020791" y="1664173"/>
            <a:ext cx="1987658" cy="32735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Grades 10-13: Above Average</a:t>
            </a:r>
          </a:p>
          <a:p>
            <a:pPr marL="285750" indent="-285750"/>
            <a:r>
              <a:rPr lang="en-US" dirty="0"/>
              <a:t>High quality features and materials</a:t>
            </a:r>
          </a:p>
          <a:p>
            <a:pPr marL="285750" indent="-285750"/>
            <a:r>
              <a:rPr lang="en-US" dirty="0"/>
              <a:t>Custom, detailed design</a:t>
            </a:r>
          </a:p>
          <a:p>
            <a:pPr marL="285750" indent="-285750"/>
            <a:r>
              <a:rPr lang="en-US" dirty="0"/>
              <a:t>More luxurious options </a:t>
            </a:r>
            <a:endParaRPr dirty="0"/>
          </a:p>
        </p:txBody>
      </p:sp>
      <p:sp>
        <p:nvSpPr>
          <p:cNvPr id="190" name="Google Shape;190;p21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9" name="Google Shape;161;p19">
            <a:extLst>
              <a:ext uri="{FF2B5EF4-FFF2-40B4-BE49-F238E27FC236}">
                <a16:creationId xmlns:a16="http://schemas.microsoft.com/office/drawing/2014/main" id="{C645FCE6-840E-6443-BF77-4E2D7DDD7252}"/>
              </a:ext>
            </a:extLst>
          </p:cNvPr>
          <p:cNvGrpSpPr/>
          <p:nvPr/>
        </p:nvGrpSpPr>
        <p:grpSpPr>
          <a:xfrm>
            <a:off x="268031" y="200148"/>
            <a:ext cx="215437" cy="351204"/>
            <a:chOff x="6730350" y="2315900"/>
            <a:chExt cx="257700" cy="420100"/>
          </a:xfrm>
        </p:grpSpPr>
        <p:sp>
          <p:nvSpPr>
            <p:cNvPr id="20" name="Google Shape;162;p19">
              <a:extLst>
                <a:ext uri="{FF2B5EF4-FFF2-40B4-BE49-F238E27FC236}">
                  <a16:creationId xmlns:a16="http://schemas.microsoft.com/office/drawing/2014/main" id="{2546C7F4-A2EA-B04A-B226-31210C5B70C3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163;p19">
              <a:extLst>
                <a:ext uri="{FF2B5EF4-FFF2-40B4-BE49-F238E27FC236}">
                  <a16:creationId xmlns:a16="http://schemas.microsoft.com/office/drawing/2014/main" id="{F0FEEB01-9721-784C-ACA8-AB7B3E1B51FE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164;p19">
              <a:extLst>
                <a:ext uri="{FF2B5EF4-FFF2-40B4-BE49-F238E27FC236}">
                  <a16:creationId xmlns:a16="http://schemas.microsoft.com/office/drawing/2014/main" id="{BBE75943-B54A-1F40-95C7-57F99199779F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165;p19">
              <a:extLst>
                <a:ext uri="{FF2B5EF4-FFF2-40B4-BE49-F238E27FC236}">
                  <a16:creationId xmlns:a16="http://schemas.microsoft.com/office/drawing/2014/main" id="{16CD7E80-669E-D64C-A341-769274694415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8786A0A9-8C0F-794F-A0D5-86D8B47CBEA7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529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2405" y="349016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How does the quality of a house affect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0" y="1926974"/>
            <a:ext cx="2302602" cy="28919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Clr>
                <a:schemeClr val="bg1"/>
              </a:buClr>
            </a:pPr>
            <a:r>
              <a:rPr lang="en-US" sz="1600" dirty="0"/>
              <a:t>Model indicates that a 10% increase in an above average grade leads to a 7.66% increase in price.</a:t>
            </a:r>
          </a:p>
          <a:p>
            <a:pPr marL="285750" indent="-285750">
              <a:buClr>
                <a:schemeClr val="bg1"/>
              </a:buClr>
            </a:pPr>
            <a:r>
              <a:rPr lang="en-US" sz="1600" dirty="0"/>
              <a:t>Renovated homes tend to have higher values when compared to their peers</a:t>
            </a:r>
            <a:endParaRPr sz="1600" dirty="0"/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CC59DF-1960-C245-8BA8-B80316BD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1412" y="704088"/>
            <a:ext cx="5351154" cy="3576899"/>
          </a:xfrm>
          <a:prstGeom prst="rect">
            <a:avLst/>
          </a:prstGeom>
        </p:spPr>
      </p:pic>
      <p:grpSp>
        <p:nvGrpSpPr>
          <p:cNvPr id="17" name="Google Shape;342;p31">
            <a:extLst>
              <a:ext uri="{FF2B5EF4-FFF2-40B4-BE49-F238E27FC236}">
                <a16:creationId xmlns:a16="http://schemas.microsoft.com/office/drawing/2014/main" id="{30927BBF-09BD-BE4E-A1A0-EEEB270E2ABB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8" name="Google Shape;343;p31">
              <a:extLst>
                <a:ext uri="{FF2B5EF4-FFF2-40B4-BE49-F238E27FC236}">
                  <a16:creationId xmlns:a16="http://schemas.microsoft.com/office/drawing/2014/main" id="{90DFF2BA-006C-0948-BB98-395DF078B088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344;p31">
              <a:extLst>
                <a:ext uri="{FF2B5EF4-FFF2-40B4-BE49-F238E27FC236}">
                  <a16:creationId xmlns:a16="http://schemas.microsoft.com/office/drawing/2014/main" id="{6BCB5086-8E2B-4F44-A890-0E567F247752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345;p31">
              <a:extLst>
                <a:ext uri="{FF2B5EF4-FFF2-40B4-BE49-F238E27FC236}">
                  <a16:creationId xmlns:a16="http://schemas.microsoft.com/office/drawing/2014/main" id="{50622DAC-7BCE-9841-A794-84E8BF2486F4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346;p31">
              <a:extLst>
                <a:ext uri="{FF2B5EF4-FFF2-40B4-BE49-F238E27FC236}">
                  <a16:creationId xmlns:a16="http://schemas.microsoft.com/office/drawing/2014/main" id="{5A52F461-BA88-C649-A6B5-E2E053DCF57A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347;p31">
              <a:extLst>
                <a:ext uri="{FF2B5EF4-FFF2-40B4-BE49-F238E27FC236}">
                  <a16:creationId xmlns:a16="http://schemas.microsoft.com/office/drawing/2014/main" id="{05B403ED-9E03-E64A-828F-3505DF39A1A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80675" y="444342"/>
            <a:ext cx="2128860" cy="146136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What is  a view’s impact on house prices?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499" y="1926974"/>
            <a:ext cx="2128861" cy="291226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sz="1800" dirty="0"/>
              <a:t>10% increase in views 3-4 leads to 7.65% increase in price</a:t>
            </a:r>
          </a:p>
          <a:p>
            <a:pPr marL="342900" indent="-342900"/>
            <a:r>
              <a:rPr lang="en-US" sz="1800" dirty="0"/>
              <a:t>A 10% increase in views 0-2 causes a 3.52% increase in price.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695FD302-BC6D-2341-8775-253E97956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113" y="300510"/>
            <a:ext cx="2542862" cy="3058716"/>
          </a:xfrm>
          <a:prstGeom prst="rect">
            <a:avLst/>
          </a:prstGeom>
        </p:spPr>
      </p:pic>
      <p:grpSp>
        <p:nvGrpSpPr>
          <p:cNvPr id="10" name="Google Shape;342;p31">
            <a:extLst>
              <a:ext uri="{FF2B5EF4-FFF2-40B4-BE49-F238E27FC236}">
                <a16:creationId xmlns:a16="http://schemas.microsoft.com/office/drawing/2014/main" id="{C843F5AE-57F5-954F-9B4B-A5EFC2125F37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1" name="Google Shape;343;p31">
              <a:extLst>
                <a:ext uri="{FF2B5EF4-FFF2-40B4-BE49-F238E27FC236}">
                  <a16:creationId xmlns:a16="http://schemas.microsoft.com/office/drawing/2014/main" id="{EBECDED3-3533-5140-B09D-1684A5C10F95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344;p31">
              <a:extLst>
                <a:ext uri="{FF2B5EF4-FFF2-40B4-BE49-F238E27FC236}">
                  <a16:creationId xmlns:a16="http://schemas.microsoft.com/office/drawing/2014/main" id="{BA848381-F92F-D243-A69D-55CB251719E8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5;p31">
              <a:extLst>
                <a:ext uri="{FF2B5EF4-FFF2-40B4-BE49-F238E27FC236}">
                  <a16:creationId xmlns:a16="http://schemas.microsoft.com/office/drawing/2014/main" id="{D6ADEB53-23AF-D244-B545-CF20D80D0B41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6;p31">
              <a:extLst>
                <a:ext uri="{FF2B5EF4-FFF2-40B4-BE49-F238E27FC236}">
                  <a16:creationId xmlns:a16="http://schemas.microsoft.com/office/drawing/2014/main" id="{E0BAE88B-B857-3946-AC9C-D45F94E8AC73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7;p31">
              <a:extLst>
                <a:ext uri="{FF2B5EF4-FFF2-40B4-BE49-F238E27FC236}">
                  <a16:creationId xmlns:a16="http://schemas.microsoft.com/office/drawing/2014/main" id="{A80903EE-1FCE-6E4E-9368-E05F36C63576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43C92C-F416-B741-8F98-08F994B3C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132" y="1665905"/>
            <a:ext cx="3027258" cy="272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2"/>
          <p:cNvGrpSpPr/>
          <p:nvPr/>
        </p:nvGrpSpPr>
        <p:grpSpPr>
          <a:xfrm>
            <a:off x="189939" y="221075"/>
            <a:ext cx="371623" cy="309362"/>
            <a:chOff x="1244325" y="314425"/>
            <a:chExt cx="444525" cy="370050"/>
          </a:xfrm>
        </p:grpSpPr>
        <p:sp>
          <p:nvSpPr>
            <p:cNvPr id="202" name="Google Shape;202;p22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Does Location Matter the Most?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3006684" cy="295592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Determined the top 4 zip codes and their locations</a:t>
            </a:r>
          </a:p>
          <a:p>
            <a:pPr lvl="0"/>
            <a:r>
              <a:rPr lang="en-US" sz="1800" dirty="0"/>
              <a:t>Found distance of each house from average coordinates of houses in the top 4 zip codes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899B83-22D5-FD41-BC73-D1E39E27C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773" y="341417"/>
            <a:ext cx="4467724" cy="40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04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1096441" y="145565"/>
            <a:ext cx="2293452" cy="14613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2200" b="1" dirty="0"/>
              <a:t>If Not, What does?</a:t>
            </a:r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1"/>
          </p:nvPr>
        </p:nvSpPr>
        <p:spPr>
          <a:xfrm>
            <a:off x="751503" y="1606935"/>
            <a:ext cx="2638390" cy="339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1800" dirty="0"/>
              <a:t>A 10% increase in distance from the top zip codes causes a 4.61% decrease in price</a:t>
            </a:r>
          </a:p>
          <a:p>
            <a:pPr lvl="0"/>
            <a:r>
              <a:rPr lang="en-US" sz="1800" dirty="0"/>
              <a:t>Grades 9-13 cause the most change in price </a:t>
            </a:r>
          </a:p>
          <a:p>
            <a:pPr lvl="0"/>
            <a:r>
              <a:rPr lang="en-US" sz="1800" dirty="0"/>
              <a:t>Square footage is less impactful than expected</a:t>
            </a:r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392497" y="4391174"/>
            <a:ext cx="751500" cy="7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C92F41-DAEC-5D43-94D3-B59162AD3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0598" y="904568"/>
            <a:ext cx="5388332" cy="3334364"/>
          </a:xfrm>
          <a:prstGeom prst="rect">
            <a:avLst/>
          </a:prstGeom>
        </p:spPr>
      </p:pic>
      <p:grpSp>
        <p:nvGrpSpPr>
          <p:cNvPr id="11" name="Google Shape;342;p31">
            <a:extLst>
              <a:ext uri="{FF2B5EF4-FFF2-40B4-BE49-F238E27FC236}">
                <a16:creationId xmlns:a16="http://schemas.microsoft.com/office/drawing/2014/main" id="{AD1E3E5D-275D-714D-A11E-BE84D07D258F}"/>
              </a:ext>
            </a:extLst>
          </p:cNvPr>
          <p:cNvGrpSpPr/>
          <p:nvPr/>
        </p:nvGrpSpPr>
        <p:grpSpPr>
          <a:xfrm>
            <a:off x="210235" y="300510"/>
            <a:ext cx="378750" cy="277698"/>
            <a:chOff x="3936375" y="3703750"/>
            <a:chExt cx="453050" cy="332175"/>
          </a:xfrm>
        </p:grpSpPr>
        <p:sp>
          <p:nvSpPr>
            <p:cNvPr id="12" name="Google Shape;343;p31">
              <a:extLst>
                <a:ext uri="{FF2B5EF4-FFF2-40B4-BE49-F238E27FC236}">
                  <a16:creationId xmlns:a16="http://schemas.microsoft.com/office/drawing/2014/main" id="{61303A9F-3B57-E240-84C0-2978381A6F1F}"/>
                </a:ext>
              </a:extLst>
            </p:cNvPr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344;p31">
              <a:extLst>
                <a:ext uri="{FF2B5EF4-FFF2-40B4-BE49-F238E27FC236}">
                  <a16:creationId xmlns:a16="http://schemas.microsoft.com/office/drawing/2014/main" id="{5E4E7B0E-39B6-F542-811B-A5AA771F97DC}"/>
                </a:ext>
              </a:extLst>
            </p:cNvPr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345;p31">
              <a:extLst>
                <a:ext uri="{FF2B5EF4-FFF2-40B4-BE49-F238E27FC236}">
                  <a16:creationId xmlns:a16="http://schemas.microsoft.com/office/drawing/2014/main" id="{FB28DFCB-8C92-E84C-BD76-00B06F02254A}"/>
                </a:ext>
              </a:extLst>
            </p:cNvPr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346;p31">
              <a:extLst>
                <a:ext uri="{FF2B5EF4-FFF2-40B4-BE49-F238E27FC236}">
                  <a16:creationId xmlns:a16="http://schemas.microsoft.com/office/drawing/2014/main" id="{D082DC19-4B16-D047-B852-4C05027CA36D}"/>
                </a:ext>
              </a:extLst>
            </p:cNvPr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347;p31">
              <a:extLst>
                <a:ext uri="{FF2B5EF4-FFF2-40B4-BE49-F238E27FC236}">
                  <a16:creationId xmlns:a16="http://schemas.microsoft.com/office/drawing/2014/main" id="{BDE48A3E-DD1E-C54D-9442-6110AF1D102B}"/>
                </a:ext>
              </a:extLst>
            </p:cNvPr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344954"/>
      </p:ext>
    </p:extLst>
  </p:cSld>
  <p:clrMapOvr>
    <a:masterClrMapping/>
  </p:clrMapOvr>
</p:sld>
</file>

<file path=ppt/theme/theme1.xml><?xml version="1.0" encoding="utf-8"?>
<a:theme xmlns:a="http://schemas.openxmlformats.org/drawingml/2006/main" name="Leontes template">
  <a:themeElements>
    <a:clrScheme name="Custom 347">
      <a:dk1>
        <a:srgbClr val="03153B"/>
      </a:dk1>
      <a:lt1>
        <a:srgbClr val="FFFFFF"/>
      </a:lt1>
      <a:dk2>
        <a:srgbClr val="DFE2E9"/>
      </a:dk2>
      <a:lt2>
        <a:srgbClr val="6C7588"/>
      </a:lt2>
      <a:accent1>
        <a:srgbClr val="F36232"/>
      </a:accent1>
      <a:accent2>
        <a:srgbClr val="32A707"/>
      </a:accent2>
      <a:accent3>
        <a:srgbClr val="AFE435"/>
      </a:accent3>
      <a:accent4>
        <a:srgbClr val="9287E6"/>
      </a:accent4>
      <a:accent5>
        <a:srgbClr val="B5BDFD"/>
      </a:accent5>
      <a:accent6>
        <a:srgbClr val="FF703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6849</TotalTime>
  <Words>475</Words>
  <Application>Microsoft Macintosh PowerPoint</Application>
  <PresentationFormat>On-screen Show (16:9)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Fira Sans SemiBold</vt:lpstr>
      <vt:lpstr>Arial</vt:lpstr>
      <vt:lpstr>Fira Sans Light</vt:lpstr>
      <vt:lpstr>Leontes template</vt:lpstr>
      <vt:lpstr>Flatiron Module 1 Project: King County House Prices</vt:lpstr>
      <vt:lpstr>Hello!</vt:lpstr>
      <vt:lpstr>Project Background</vt:lpstr>
      <vt:lpstr>Questions to be answered</vt:lpstr>
      <vt:lpstr>How do I quantify quality?</vt:lpstr>
      <vt:lpstr>How does the quality of a house affect prices?</vt:lpstr>
      <vt:lpstr>What is  a view’s impact on house prices?</vt:lpstr>
      <vt:lpstr>Does Location Matter the Most?</vt:lpstr>
      <vt:lpstr>If Not, What does?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Kiarash Ahmadi</cp:lastModifiedBy>
  <cp:revision>34</cp:revision>
  <dcterms:modified xsi:type="dcterms:W3CDTF">2020-08-02T22:43:33Z</dcterms:modified>
</cp:coreProperties>
</file>